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24" autoAdjust="0"/>
  </p:normalViewPr>
  <p:slideViewPr>
    <p:cSldViewPr>
      <p:cViewPr varScale="1">
        <p:scale>
          <a:sx n="65" d="100"/>
          <a:sy n="65" d="100"/>
        </p:scale>
        <p:origin x="-57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9/3/2021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9/3/2021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33400" y="304800"/>
            <a:ext cx="8610600" cy="5943600"/>
          </a:xfrm>
        </p:spPr>
        <p:txBody>
          <a:bodyPr/>
          <a:lstStyle/>
          <a:p>
            <a:r>
              <a:rPr lang="sa-IN" b="1"/>
              <a:t>व्याकरणे कृत्यप्रत्ययः</a:t>
            </a:r>
            <a:br>
              <a:rPr lang="en-GB" b="1"/>
            </a:br>
            <a:br>
              <a:rPr lang="en-GB" b="1"/>
            </a:br>
            <a:r>
              <a:rPr lang="en-GB" b="1"/>
              <a:t>डः अमृता-सिहिः</a:t>
            </a:r>
            <a:br>
              <a:rPr lang="en-GB" b="1"/>
            </a:br>
            <a:r>
              <a:rPr lang="en-GB" b="1"/>
              <a:t>अध्यापिका,संस्कृतविभागस्य आसाननगरमदनमोहनतर्कालङ्कारकलेज् इति महाविद्यालयस्य</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a-IN" dirty="0"/>
              <a:t>कृत्यप्रत्ययानां प्रकृतिविशेषः</a:t>
            </a:r>
            <a:endParaRPr lang="en-US" dirty="0"/>
          </a:p>
        </p:txBody>
      </p:sp>
      <p:sp>
        <p:nvSpPr>
          <p:cNvPr id="3" name="Content Placeholder 2"/>
          <p:cNvSpPr>
            <a:spLocks noGrp="1"/>
          </p:cNvSpPr>
          <p:nvPr>
            <p:ph idx="1"/>
          </p:nvPr>
        </p:nvSpPr>
        <p:spPr/>
        <p:txBody>
          <a:bodyPr/>
          <a:lstStyle/>
          <a:p>
            <a:pPr algn="just"/>
            <a:r>
              <a:rPr lang="sa-IN" dirty="0"/>
              <a:t>तव्यत्, तव्यः, अनीयर् , केलिमर् इत्येते प्रत्ययाः धातुमात्रात् विधीयन्ते असरूपप्रत्ययत्वात्। यत् , ण्यत् क्यप् च प्रत्ययाः सरूपप्रत्ययत्वात् उत्सर्गस्य नित्यवाधकत्वेन विशेषधातोः ते विधीयन्ते वासरूपो</a:t>
            </a:r>
            <a:r>
              <a:rPr lang="en-IN" dirty="0"/>
              <a:t>S</a:t>
            </a:r>
            <a:r>
              <a:rPr lang="sa-IN" dirty="0"/>
              <a:t>स्त्रियामिति उत्सर्गापवादन्यायेन। अतः एकस्मात् धातोः रूपपञ्चकं भवितुमर्हति।</a:t>
            </a:r>
          </a:p>
          <a:p>
            <a:pPr algn="just"/>
            <a:r>
              <a:rPr lang="sa-IN" dirty="0"/>
              <a:t>नानुबन्धकृतमसारूप्यम्</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a-IN" dirty="0"/>
              <a:t>तव्यत् , तव्य , अनीयर्, केलिमर्</a:t>
            </a:r>
            <a:endParaRPr lang="en-US" dirty="0"/>
          </a:p>
        </p:txBody>
      </p:sp>
      <p:sp>
        <p:nvSpPr>
          <p:cNvPr id="3" name="Content Placeholder 2"/>
          <p:cNvSpPr>
            <a:spLocks noGrp="1"/>
          </p:cNvSpPr>
          <p:nvPr>
            <p:ph idx="1"/>
          </p:nvPr>
        </p:nvSpPr>
        <p:spPr/>
        <p:txBody>
          <a:bodyPr/>
          <a:lstStyle/>
          <a:p>
            <a:r>
              <a:rPr lang="sa-IN" dirty="0"/>
              <a:t>पच्धातोः रूपाणि प्रदर्श्यन्ते।</a:t>
            </a:r>
          </a:p>
          <a:p>
            <a:r>
              <a:rPr lang="sa-IN" dirty="0"/>
              <a:t>पच्</a:t>
            </a:r>
            <a:r>
              <a:rPr lang="en-IN" dirty="0"/>
              <a:t>+</a:t>
            </a:r>
            <a:r>
              <a:rPr lang="sa-IN" dirty="0"/>
              <a:t>तव्यत्</a:t>
            </a:r>
            <a:r>
              <a:rPr lang="en-IN" dirty="0"/>
              <a:t>= </a:t>
            </a:r>
            <a:r>
              <a:rPr lang="sa-IN" dirty="0"/>
              <a:t>पक्तव्यम् (वेदे स्वरे विशेषः अस्ति)</a:t>
            </a:r>
          </a:p>
          <a:p>
            <a:r>
              <a:rPr lang="sa-IN" dirty="0"/>
              <a:t>पच्</a:t>
            </a:r>
            <a:r>
              <a:rPr lang="en-IN" dirty="0"/>
              <a:t>+</a:t>
            </a:r>
            <a:r>
              <a:rPr lang="sa-IN" dirty="0"/>
              <a:t>तव्य</a:t>
            </a:r>
            <a:r>
              <a:rPr lang="en-IN" dirty="0"/>
              <a:t>= </a:t>
            </a:r>
            <a:r>
              <a:rPr lang="sa-IN" dirty="0"/>
              <a:t>पक्तव्यम्</a:t>
            </a:r>
          </a:p>
          <a:p>
            <a:r>
              <a:rPr lang="sa-IN" dirty="0"/>
              <a:t>पच्</a:t>
            </a:r>
            <a:r>
              <a:rPr lang="en-IN" dirty="0"/>
              <a:t>+</a:t>
            </a:r>
            <a:r>
              <a:rPr lang="sa-IN" dirty="0"/>
              <a:t>अनीयर्</a:t>
            </a:r>
            <a:r>
              <a:rPr lang="en-IN" dirty="0"/>
              <a:t>=</a:t>
            </a:r>
            <a:r>
              <a:rPr lang="sa-IN" dirty="0"/>
              <a:t> पचनीयम्</a:t>
            </a:r>
          </a:p>
          <a:p>
            <a:r>
              <a:rPr lang="sa-IN" dirty="0"/>
              <a:t>पच्</a:t>
            </a:r>
            <a:r>
              <a:rPr lang="en-IN" dirty="0"/>
              <a:t>+</a:t>
            </a:r>
            <a:r>
              <a:rPr lang="sa-IN" dirty="0"/>
              <a:t>केलिमर्</a:t>
            </a:r>
            <a:r>
              <a:rPr lang="en-IN" dirty="0"/>
              <a:t>=</a:t>
            </a:r>
            <a:r>
              <a:rPr lang="sa-IN" dirty="0"/>
              <a:t> पचेलिमम्</a:t>
            </a:r>
          </a:p>
          <a:p>
            <a:r>
              <a:rPr lang="sa-IN" dirty="0"/>
              <a:t>एवं सर्वत्र द्रष्टव्यम्।</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400800"/>
          </a:xfrm>
        </p:spPr>
        <p:txBody>
          <a:bodyPr>
            <a:normAutofit/>
          </a:bodyPr>
          <a:lstStyle/>
          <a:p>
            <a:pPr algn="just"/>
            <a:r>
              <a:rPr lang="sa-IN" sz="4800" b="1" dirty="0"/>
              <a:t>यत्</a:t>
            </a:r>
            <a:br>
              <a:rPr lang="sa-IN" sz="4800" b="1" dirty="0"/>
            </a:br>
            <a:br>
              <a:rPr lang="sa-IN" sz="2400" b="1" dirty="0"/>
            </a:br>
            <a:r>
              <a:rPr lang="sa-IN" sz="2800" b="1" dirty="0"/>
              <a:t>1. </a:t>
            </a:r>
            <a:r>
              <a:rPr lang="sa-IN" sz="3200" dirty="0"/>
              <a:t>अचो यत् 3.1.97 इति सूत्रेण अजन्तात् नाम स्वरवर्णान्तात् धातोः उत्सर्गतः यत्प्रत्ययः भवति। यथा- जि</a:t>
            </a:r>
            <a:r>
              <a:rPr lang="en-IN" sz="3200" dirty="0"/>
              <a:t>+</a:t>
            </a:r>
            <a:r>
              <a:rPr lang="sa-IN" sz="3200" dirty="0"/>
              <a:t>यत् </a:t>
            </a:r>
            <a:r>
              <a:rPr lang="en-IN" sz="3200" dirty="0"/>
              <a:t>=</a:t>
            </a:r>
            <a:r>
              <a:rPr lang="sa-IN" sz="3200" dirty="0"/>
              <a:t> जेयम्। एवं चेयमित्यादौ द्रष्टव्यम्।</a:t>
            </a:r>
            <a:br>
              <a:rPr lang="sa-IN" sz="3200" dirty="0"/>
            </a:br>
            <a:br>
              <a:rPr lang="sa-IN" sz="3200" dirty="0"/>
            </a:br>
            <a:r>
              <a:rPr lang="sa-IN" sz="3200" dirty="0"/>
              <a:t> 2. अत्रेदं सावधानेन भाव्यं यत् ऋकारान्तात् धातोर्न यत्प्रत्ययः अपि तु ण्यदेव ऋहलोर्ण्यत् 3.1.124 इति  विशेषविधानात्। यथा- कृ</a:t>
            </a:r>
            <a:r>
              <a:rPr lang="en-IN" sz="3200" dirty="0"/>
              <a:t>+</a:t>
            </a:r>
            <a:r>
              <a:rPr lang="sa-IN" sz="3200" dirty="0"/>
              <a:t>ण्यत् </a:t>
            </a:r>
            <a:r>
              <a:rPr lang="en-IN" sz="3200" dirty="0"/>
              <a:t>=</a:t>
            </a:r>
            <a:r>
              <a:rPr lang="sa-IN" sz="3200" dirty="0"/>
              <a:t> कार्यम्।</a:t>
            </a:r>
            <a:endParaRPr lang="en-US" sz="4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sa-IN" dirty="0"/>
              <a:t>ण्यत्</a:t>
            </a:r>
            <a:endParaRPr lang="en-US" dirty="0"/>
          </a:p>
        </p:txBody>
      </p:sp>
      <p:sp>
        <p:nvSpPr>
          <p:cNvPr id="6" name="Content Placeholder 5"/>
          <p:cNvSpPr>
            <a:spLocks noGrp="1"/>
          </p:cNvSpPr>
          <p:nvPr>
            <p:ph idx="1"/>
          </p:nvPr>
        </p:nvSpPr>
        <p:spPr/>
        <p:txBody>
          <a:bodyPr>
            <a:normAutofit/>
          </a:bodyPr>
          <a:lstStyle/>
          <a:p>
            <a:pPr algn="just"/>
            <a:r>
              <a:rPr lang="sa-IN" dirty="0"/>
              <a:t>ऋहलोर्ण्यत् 3.1.124 इति सूत्रेण उत्सर्गतः हलन्तेभ्यः धातुभ्यः ण्यत्प्रत्ययः विधीयते विशेषतश्च ऋकारान्तेभ्यः धातुभ्यः यथोक्तं प्राक्। यथा- पत्</a:t>
            </a:r>
            <a:r>
              <a:rPr lang="en-IN" dirty="0"/>
              <a:t>+</a:t>
            </a:r>
            <a:r>
              <a:rPr lang="sa-IN" dirty="0"/>
              <a:t>ण्यत्</a:t>
            </a:r>
            <a:r>
              <a:rPr lang="en-IN" dirty="0"/>
              <a:t>=</a:t>
            </a:r>
            <a:r>
              <a:rPr lang="sa-IN" dirty="0"/>
              <a:t> पात्यम्। हृ </a:t>
            </a:r>
            <a:r>
              <a:rPr lang="en-IN" dirty="0"/>
              <a:t>+</a:t>
            </a:r>
            <a:r>
              <a:rPr lang="sa-IN" dirty="0"/>
              <a:t>ण्यत् </a:t>
            </a:r>
            <a:r>
              <a:rPr lang="en-IN" dirty="0"/>
              <a:t>=</a:t>
            </a:r>
            <a:r>
              <a:rPr lang="sa-IN" dirty="0"/>
              <a:t> हार्यम्। अत्र धातोरिगन्तस्य अकारोपधस्य वृद्धिर्भवति अचो ञ्णिति इति अत उपधाया चेति सूत्राभ्यामिति विशेषः।  लघूपधस्य धातोरिकः च गुणः यत्प्रत्यय इवेति ध्येयम् पुगन्तलघूपधस्य  चेति सूत्रात्।</a:t>
            </a:r>
          </a:p>
          <a:p>
            <a:pPr algn="just"/>
            <a:r>
              <a:rPr lang="sa-IN" dirty="0"/>
              <a:t>पोरदुपधात् 3.1.98 इति यत् ण्यत्प्रत्ययस्य अपवादः। तेन अदुपधात् पवर्गान्तात् धातोर्यदेव भवति। यथा- लभ्</a:t>
            </a:r>
            <a:r>
              <a:rPr lang="en-IN" dirty="0"/>
              <a:t>+</a:t>
            </a:r>
            <a:r>
              <a:rPr lang="sa-IN" dirty="0"/>
              <a:t>यत् </a:t>
            </a:r>
            <a:r>
              <a:rPr lang="en-IN" dirty="0"/>
              <a:t>=</a:t>
            </a:r>
            <a:r>
              <a:rPr lang="sa-IN" dirty="0"/>
              <a:t> लभ्यम्।</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a-IN" sz="4000" dirty="0"/>
              <a:t>क्यप्</a:t>
            </a:r>
            <a:endParaRPr lang="en-US" sz="4000" dirty="0"/>
          </a:p>
        </p:txBody>
      </p:sp>
      <p:sp>
        <p:nvSpPr>
          <p:cNvPr id="7" name="Text Placeholder 6"/>
          <p:cNvSpPr>
            <a:spLocks noGrp="1"/>
          </p:cNvSpPr>
          <p:nvPr>
            <p:ph type="body" idx="2"/>
          </p:nvPr>
        </p:nvSpPr>
        <p:spPr>
          <a:xfrm>
            <a:off x="457200" y="2209800"/>
            <a:ext cx="3008313" cy="3916363"/>
          </a:xfrm>
        </p:spPr>
        <p:txBody>
          <a:bodyPr>
            <a:normAutofit/>
          </a:bodyPr>
          <a:lstStyle/>
          <a:p>
            <a:r>
              <a:rPr lang="sa-IN" sz="2400" dirty="0"/>
              <a:t>अत्रायं विशेषः यत् धातोरिगन्तस्य अङ्गस्य लघूपधस्य च गुणः न भवति क्ङिति च 1.1.5 इति निषेधात्।</a:t>
            </a:r>
            <a:endParaRPr lang="en-US" sz="2400" dirty="0"/>
          </a:p>
        </p:txBody>
      </p:sp>
      <p:sp>
        <p:nvSpPr>
          <p:cNvPr id="3" name="Content Placeholder 2"/>
          <p:cNvSpPr>
            <a:spLocks noGrp="1"/>
          </p:cNvSpPr>
          <p:nvPr>
            <p:ph sz="half" idx="1"/>
          </p:nvPr>
        </p:nvSpPr>
        <p:spPr/>
        <p:txBody>
          <a:bodyPr>
            <a:normAutofit/>
          </a:bodyPr>
          <a:lstStyle/>
          <a:p>
            <a:r>
              <a:rPr lang="sa-IN" dirty="0"/>
              <a:t>अयं प्रत्ययः यत्प्रत्ययस्य ण्यत्प्रत्ययस्य चापवादभूतः।</a:t>
            </a:r>
          </a:p>
          <a:p>
            <a:r>
              <a:rPr lang="sa-IN" dirty="0"/>
              <a:t>एतिस्तुशास्वृदृजुषः क्यप् 3.1.109 इति सूत्रेण प्रोक्तधातुभ्यः क्यप्प्रत्ययः भवति न यत् न वा ण्यत्।</a:t>
            </a:r>
          </a:p>
          <a:p>
            <a:r>
              <a:rPr lang="sa-IN" dirty="0"/>
              <a:t>यथा- इ</a:t>
            </a:r>
            <a:r>
              <a:rPr lang="en-IN" dirty="0"/>
              <a:t>+</a:t>
            </a:r>
            <a:r>
              <a:rPr lang="sa-IN" dirty="0"/>
              <a:t>क्यप् </a:t>
            </a:r>
            <a:r>
              <a:rPr lang="en-IN" dirty="0"/>
              <a:t>=</a:t>
            </a:r>
            <a:r>
              <a:rPr lang="sa-IN" dirty="0"/>
              <a:t> इत्यम्</a:t>
            </a:r>
          </a:p>
          <a:p>
            <a:r>
              <a:rPr lang="sa-IN" dirty="0"/>
              <a:t>स्तु</a:t>
            </a:r>
            <a:r>
              <a:rPr lang="en-IN" dirty="0"/>
              <a:t>+</a:t>
            </a:r>
            <a:r>
              <a:rPr lang="sa-IN" dirty="0"/>
              <a:t>क्यप् </a:t>
            </a:r>
            <a:r>
              <a:rPr lang="en-IN" dirty="0"/>
              <a:t>=</a:t>
            </a:r>
            <a:r>
              <a:rPr lang="sa-IN" dirty="0"/>
              <a:t>स्तुत्यम्</a:t>
            </a:r>
          </a:p>
          <a:p>
            <a:r>
              <a:rPr lang="sa-IN" dirty="0"/>
              <a:t>शास्</a:t>
            </a:r>
            <a:r>
              <a:rPr lang="en-IN" dirty="0"/>
              <a:t>+</a:t>
            </a:r>
            <a:r>
              <a:rPr lang="sa-IN" dirty="0"/>
              <a:t>क्यप् </a:t>
            </a:r>
            <a:r>
              <a:rPr lang="en-IN" dirty="0"/>
              <a:t>=</a:t>
            </a:r>
            <a:r>
              <a:rPr lang="sa-IN" dirty="0"/>
              <a:t>शिष्यम्</a:t>
            </a:r>
          </a:p>
          <a:p>
            <a:r>
              <a:rPr lang="sa-IN" dirty="0"/>
              <a:t>वृ</a:t>
            </a:r>
            <a:r>
              <a:rPr lang="en-IN" dirty="0"/>
              <a:t>+</a:t>
            </a:r>
            <a:r>
              <a:rPr lang="sa-IN" dirty="0"/>
              <a:t>क्यप् </a:t>
            </a:r>
            <a:r>
              <a:rPr lang="en-IN" dirty="0"/>
              <a:t>=</a:t>
            </a:r>
            <a:r>
              <a:rPr lang="sa-IN" dirty="0"/>
              <a:t>वृत्यम्</a:t>
            </a:r>
          </a:p>
          <a:p>
            <a:r>
              <a:rPr lang="sa-IN" dirty="0"/>
              <a:t>आ-दृ</a:t>
            </a:r>
            <a:r>
              <a:rPr lang="en-IN" dirty="0"/>
              <a:t>+</a:t>
            </a:r>
            <a:r>
              <a:rPr lang="sa-IN" dirty="0"/>
              <a:t>क्यप् </a:t>
            </a:r>
            <a:r>
              <a:rPr lang="en-IN" dirty="0"/>
              <a:t>=</a:t>
            </a:r>
            <a:r>
              <a:rPr lang="sa-IN" dirty="0"/>
              <a:t>आदृत्यम्</a:t>
            </a:r>
          </a:p>
          <a:p>
            <a:r>
              <a:rPr lang="sa-IN" dirty="0"/>
              <a:t>जुष् </a:t>
            </a:r>
            <a:r>
              <a:rPr lang="en-IN" dirty="0"/>
              <a:t>+</a:t>
            </a:r>
            <a:r>
              <a:rPr lang="sa-IN" dirty="0"/>
              <a:t>क्यप् </a:t>
            </a:r>
            <a:r>
              <a:rPr lang="en-IN" dirty="0"/>
              <a:t>=</a:t>
            </a:r>
            <a:r>
              <a:rPr lang="sa-IN" dirty="0"/>
              <a:t>जुष्यम्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sa-IN" dirty="0"/>
              <a:t>कृत्यप्रत्ययान्तशब्दे लिङ्गव्यवस्था</a:t>
            </a:r>
            <a:endParaRPr lang="en-US" dirty="0"/>
          </a:p>
        </p:txBody>
      </p:sp>
      <p:sp>
        <p:nvSpPr>
          <p:cNvPr id="6" name="Content Placeholder 5"/>
          <p:cNvSpPr>
            <a:spLocks noGrp="1"/>
          </p:cNvSpPr>
          <p:nvPr>
            <p:ph idx="1"/>
          </p:nvPr>
        </p:nvSpPr>
        <p:spPr/>
        <p:txBody>
          <a:bodyPr/>
          <a:lstStyle/>
          <a:p>
            <a:r>
              <a:rPr lang="sa-IN" dirty="0"/>
              <a:t>कृत्यप्रत्ययान्तः शब्दः कृत्तद्धितसमासाश्च इति सूत्रेण प्रातिपदिकसंज्ञकः भवति। किञ्च, कृत्यप्रत्ययान्तं प्रातिपदिकम् अकारान्तं भवति। अत एव स्त्रीलिङ्गे तस्मात् प्रातिपदाकात् टाप्प्रत्ययः भवति अजाद्यतष्टाप् इति सूत्रेण। तेन स्त्रीलिङ्गे लताशब्द इव रूपं भवति। पुंलिङ्गे  नरशब्द इव क्लीवे च फलशब्द इव रूपं भवतीति ध्येयम्। यथा- गन्तव्या, गमनीयः, गमेलिमम्, गम्या, गम्यः, गम्यम्।</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p:spPr>
        <p:txBody>
          <a:bodyPr/>
          <a:lstStyle/>
          <a:p>
            <a:r>
              <a:rPr lang="sa-IN" dirty="0"/>
              <a:t>शुभमस्तु</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a-IN" dirty="0"/>
              <a:t>प्रत्ययः 3.1.1</a:t>
            </a:r>
            <a:br>
              <a:rPr lang="sa-IN" dirty="0"/>
            </a:br>
            <a:r>
              <a:rPr lang="sa-IN" dirty="0"/>
              <a:t>परश्च 3.1.2</a:t>
            </a:r>
            <a:endParaRPr lang="en-US" dirty="0"/>
          </a:p>
        </p:txBody>
      </p:sp>
      <p:sp>
        <p:nvSpPr>
          <p:cNvPr id="3" name="Content Placeholder 2"/>
          <p:cNvSpPr>
            <a:spLocks noGrp="1"/>
          </p:cNvSpPr>
          <p:nvPr>
            <p:ph idx="1"/>
          </p:nvPr>
        </p:nvSpPr>
        <p:spPr/>
        <p:txBody>
          <a:bodyPr>
            <a:normAutofit/>
          </a:bodyPr>
          <a:lstStyle/>
          <a:p>
            <a:endParaRPr lang="sa-IN" sz="2000" dirty="0"/>
          </a:p>
          <a:p>
            <a:endParaRPr lang="sa-IN" sz="2000" dirty="0"/>
          </a:p>
          <a:p>
            <a:r>
              <a:rPr lang="sa-IN" sz="2000" dirty="0"/>
              <a:t>अधिकारः अयम्। प्रत्ययशब्दः संज्ञात्वेनाधिक्रियते। आ पञ्चमाध्यायपरिसमाप्तेः ये ऊध्वं धातोर्वा प्रातिपदिकाद्वा पदाद्वा विधीयन्ते ते शब्दाः प्रत्ययपदवाच्याः। (3.1.1)</a:t>
            </a:r>
          </a:p>
          <a:p>
            <a:endParaRPr lang="sa-IN" sz="2000" dirty="0"/>
          </a:p>
          <a:p>
            <a:r>
              <a:rPr lang="sa-IN" sz="2000" dirty="0"/>
              <a:t>अधिकारः अयम्। आ पञ्चमाध्यायपरिसमाप्तेः यः शब्दः प्रत्ययसंज्ञकः ऊध्वं धातोर्वा प्रातिपदिकाद्वा पदाद्वा विधीयते स परः भवतीत्यर्थः । परश्च तादृशप्रकृतेः।</a:t>
            </a:r>
          </a:p>
          <a:p>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a-IN" dirty="0"/>
              <a:t>प्रत्ययभेदाः</a:t>
            </a:r>
            <a:endParaRPr lang="en-US" dirty="0"/>
          </a:p>
        </p:txBody>
      </p:sp>
      <p:sp>
        <p:nvSpPr>
          <p:cNvPr id="3" name="Content Placeholder 2"/>
          <p:cNvSpPr>
            <a:spLocks noGrp="1"/>
          </p:cNvSpPr>
          <p:nvPr>
            <p:ph idx="1"/>
          </p:nvPr>
        </p:nvSpPr>
        <p:spPr/>
        <p:txBody>
          <a:bodyPr/>
          <a:lstStyle/>
          <a:p>
            <a:pPr marL="514350" indent="-514350">
              <a:buAutoNum type="arabicPeriod"/>
            </a:pPr>
            <a:r>
              <a:rPr lang="sa-IN" dirty="0"/>
              <a:t>कृत्</a:t>
            </a:r>
          </a:p>
          <a:p>
            <a:pPr marL="514350" indent="-514350">
              <a:buAutoNum type="arabicPeriod"/>
            </a:pPr>
            <a:r>
              <a:rPr lang="sa-IN" dirty="0"/>
              <a:t>धात्ववयवः</a:t>
            </a:r>
          </a:p>
          <a:p>
            <a:pPr marL="514350" indent="-514350">
              <a:buAutoNum type="arabicPeriod"/>
            </a:pPr>
            <a:r>
              <a:rPr lang="sa-IN" dirty="0"/>
              <a:t>विभक्तिः(सुप्, तिङ् च)</a:t>
            </a:r>
          </a:p>
          <a:p>
            <a:pPr marL="514350" indent="-514350">
              <a:buAutoNum type="arabicPeriod"/>
            </a:pPr>
            <a:r>
              <a:rPr lang="sa-IN" dirty="0"/>
              <a:t>स्त्रीप्रत्ययः</a:t>
            </a:r>
          </a:p>
          <a:p>
            <a:pPr marL="514350" indent="-514350">
              <a:buAutoNum type="arabicPeriod"/>
            </a:pPr>
            <a:r>
              <a:rPr lang="sa-IN" dirty="0"/>
              <a:t>तद्धितः</a:t>
            </a:r>
          </a:p>
          <a:p>
            <a:pPr marL="514350" indent="-514350">
              <a:buAutoNum type="arabicPeriod"/>
            </a:pPr>
            <a:r>
              <a:rPr lang="sa-IN" dirty="0"/>
              <a:t>विकरणप्रत्ययः</a:t>
            </a:r>
          </a:p>
          <a:p>
            <a:pPr marL="514350" indent="-514350">
              <a:buAutoNum type="arabicPeriod"/>
            </a:pPr>
            <a:endParaRPr lang="sa-IN" dirty="0"/>
          </a:p>
          <a:p>
            <a:pPr marL="514350" indent="-514350">
              <a:buAutoNum type="arabicPeriod"/>
            </a:pPr>
            <a:endParaRPr lang="sa-IN" dirty="0"/>
          </a:p>
          <a:p>
            <a:pPr marL="514350" indent="-51435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sa-IN" dirty="0"/>
              <a:t>कृत्प्रत्ययः</a:t>
            </a:r>
            <a:br>
              <a:rPr lang="sa-IN" dirty="0"/>
            </a:br>
            <a:br>
              <a:rPr lang="sa-IN" dirty="0"/>
            </a:br>
            <a:r>
              <a:rPr lang="sa-IN" dirty="0"/>
              <a:t>कृदतिङ् 3.1.93</a:t>
            </a:r>
            <a:endParaRPr lang="en-US" dirty="0"/>
          </a:p>
        </p:txBody>
      </p:sp>
      <p:sp>
        <p:nvSpPr>
          <p:cNvPr id="3" name="Content Placeholder 2"/>
          <p:cNvSpPr>
            <a:spLocks noGrp="1"/>
          </p:cNvSpPr>
          <p:nvPr>
            <p:ph idx="1"/>
          </p:nvPr>
        </p:nvSpPr>
        <p:spPr>
          <a:xfrm>
            <a:off x="457200" y="2667000"/>
            <a:ext cx="8229600" cy="3459163"/>
          </a:xfrm>
        </p:spPr>
        <p:txBody>
          <a:bodyPr/>
          <a:lstStyle/>
          <a:p>
            <a:pPr>
              <a:buNone/>
            </a:pPr>
            <a:endParaRPr lang="sa-IN" dirty="0"/>
          </a:p>
          <a:p>
            <a:endParaRPr lang="sa-IN" dirty="0"/>
          </a:p>
          <a:p>
            <a:r>
              <a:rPr lang="sa-IN" dirty="0"/>
              <a:t>धातोः (3.1.91) इत्यधिकारे पठितः तिङ्भिन्नः प्रत्ययः कृत्संज्ञको भवति। धातोरित्यस्याधिकारः तृतीयाध्यायसमाप्तिं यावत्।</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828800"/>
          </a:xfrm>
        </p:spPr>
        <p:txBody>
          <a:bodyPr>
            <a:normAutofit fontScale="90000"/>
          </a:bodyPr>
          <a:lstStyle/>
          <a:p>
            <a:r>
              <a:rPr lang="sa-IN" dirty="0"/>
              <a:t>कृत्यप्रत्ययः</a:t>
            </a:r>
            <a:br>
              <a:rPr lang="sa-IN" dirty="0"/>
            </a:br>
            <a:r>
              <a:rPr lang="sa-IN" dirty="0"/>
              <a:t>कृत्याः 3.1.95</a:t>
            </a:r>
            <a:br>
              <a:rPr lang="sa-IN" dirty="0"/>
            </a:br>
            <a:endParaRPr lang="en-US" dirty="0"/>
          </a:p>
        </p:txBody>
      </p:sp>
      <p:sp>
        <p:nvSpPr>
          <p:cNvPr id="3" name="Content Placeholder 2"/>
          <p:cNvSpPr>
            <a:spLocks noGrp="1"/>
          </p:cNvSpPr>
          <p:nvPr>
            <p:ph idx="1"/>
          </p:nvPr>
        </p:nvSpPr>
        <p:spPr>
          <a:xfrm>
            <a:off x="457200" y="2514600"/>
            <a:ext cx="8229600" cy="3611563"/>
          </a:xfrm>
        </p:spPr>
        <p:txBody>
          <a:bodyPr/>
          <a:lstStyle/>
          <a:p>
            <a:r>
              <a:rPr lang="sa-IN" dirty="0"/>
              <a:t>संज्ञाधिकारः अयम्। धातोः इत्यधिकारे इतः ऊर्ध्वं ण्वुल्तृचौ 3.1.133 इत्यतः प्राक् धातोः विधीयमानः प्रत्ययसंज्ञकः शब्दः कृत्यसंज्ञकः भवति।</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a-IN" dirty="0"/>
              <a:t>कृत्यभेदाः</a:t>
            </a:r>
            <a:endParaRPr lang="en-US" dirty="0"/>
          </a:p>
        </p:txBody>
      </p:sp>
      <p:sp>
        <p:nvSpPr>
          <p:cNvPr id="3" name="Content Placeholder 2"/>
          <p:cNvSpPr>
            <a:spLocks noGrp="1"/>
          </p:cNvSpPr>
          <p:nvPr>
            <p:ph idx="1"/>
          </p:nvPr>
        </p:nvSpPr>
        <p:spPr/>
        <p:txBody>
          <a:bodyPr/>
          <a:lstStyle/>
          <a:p>
            <a:pPr marL="514350" indent="-514350">
              <a:buAutoNum type="arabicPeriod"/>
            </a:pPr>
            <a:r>
              <a:rPr lang="sa-IN" dirty="0"/>
              <a:t>तव्य</a:t>
            </a:r>
          </a:p>
          <a:p>
            <a:pPr marL="514350" indent="-514350">
              <a:buAutoNum type="arabicPeriod"/>
            </a:pPr>
            <a:r>
              <a:rPr lang="sa-IN" dirty="0"/>
              <a:t>तव्यत्</a:t>
            </a:r>
          </a:p>
          <a:p>
            <a:pPr marL="514350" indent="-514350">
              <a:buAutoNum type="arabicPeriod"/>
            </a:pPr>
            <a:r>
              <a:rPr lang="sa-IN" dirty="0"/>
              <a:t>अनीयर्</a:t>
            </a:r>
          </a:p>
          <a:p>
            <a:pPr marL="514350" indent="-514350">
              <a:buAutoNum type="arabicPeriod"/>
            </a:pPr>
            <a:r>
              <a:rPr lang="sa-IN" dirty="0"/>
              <a:t>यत्</a:t>
            </a:r>
          </a:p>
          <a:p>
            <a:pPr marL="514350" indent="-514350">
              <a:buAutoNum type="arabicPeriod"/>
            </a:pPr>
            <a:r>
              <a:rPr lang="sa-IN" dirty="0"/>
              <a:t>ण्यत्</a:t>
            </a:r>
          </a:p>
          <a:p>
            <a:pPr marL="514350" indent="-514350">
              <a:buAutoNum type="arabicPeriod"/>
            </a:pPr>
            <a:r>
              <a:rPr lang="sa-IN" dirty="0"/>
              <a:t>क्यप्</a:t>
            </a:r>
          </a:p>
          <a:p>
            <a:pPr marL="514350" indent="-514350">
              <a:buAutoNum type="arabicPeriod"/>
            </a:pPr>
            <a:r>
              <a:rPr lang="sa-IN" dirty="0"/>
              <a:t>केलिमर्(वार्तिककारमते)</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68562"/>
          </a:xfrm>
        </p:spPr>
        <p:txBody>
          <a:bodyPr>
            <a:normAutofit/>
          </a:bodyPr>
          <a:lstStyle/>
          <a:p>
            <a:r>
              <a:rPr lang="sa-IN" dirty="0"/>
              <a:t>कृत्यप्रत्ययानामर्थः</a:t>
            </a:r>
            <a:br>
              <a:rPr lang="sa-IN" dirty="0"/>
            </a:br>
            <a:br>
              <a:rPr lang="sa-IN" dirty="0"/>
            </a:br>
            <a:r>
              <a:rPr lang="sa-IN" dirty="0"/>
              <a:t>तयोरेव कृत्यक्तखलर्थाः 3.4.70</a:t>
            </a:r>
            <a:endParaRPr lang="en-US" dirty="0"/>
          </a:p>
        </p:txBody>
      </p:sp>
      <p:sp>
        <p:nvSpPr>
          <p:cNvPr id="3" name="Content Placeholder 2"/>
          <p:cNvSpPr>
            <a:spLocks noGrp="1"/>
          </p:cNvSpPr>
          <p:nvPr>
            <p:ph idx="1"/>
          </p:nvPr>
        </p:nvSpPr>
        <p:spPr>
          <a:xfrm>
            <a:off x="457200" y="3200400"/>
            <a:ext cx="8229600" cy="2925763"/>
          </a:xfrm>
        </p:spPr>
        <p:txBody>
          <a:bodyPr>
            <a:normAutofit lnSpcReduction="10000"/>
          </a:bodyPr>
          <a:lstStyle/>
          <a:p>
            <a:pPr algn="just"/>
            <a:r>
              <a:rPr lang="sa-IN" sz="2800" dirty="0"/>
              <a:t>सामान्यतः कर्मवाच्ये भाववाच्ये च धातोः कृत्यप्रत्ययाः भवन्ति। अतः कर्मविशेषवाचकस्य विशेषणपदं भवति कृत्यप्रत्ययान्तः शब्दः। भावे च उत्सर्गतः सर्वदा नपुंसकलिङ्गे प्रथमैकवचने व्यवहारः भवति भावस्य नाम धात्वर्थस्य   लिङ्गसंख्ययोरभावात्। कर्तृवाचकपदात् अनुक्तकर्तरि तृतीया भवति।यथा- रामेण ग्रामः गमनीयः। रामेण गमनीयम्।</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20962"/>
          </a:xfrm>
        </p:spPr>
        <p:txBody>
          <a:bodyPr>
            <a:normAutofit/>
          </a:bodyPr>
          <a:lstStyle/>
          <a:p>
            <a:r>
              <a:rPr lang="sa-IN" dirty="0"/>
              <a:t>कृत्यप्रत्ययानां विशेषार्थः</a:t>
            </a:r>
            <a:br>
              <a:rPr lang="sa-IN" dirty="0"/>
            </a:br>
            <a:br>
              <a:rPr lang="sa-IN" dirty="0"/>
            </a:br>
            <a:r>
              <a:rPr lang="sa-IN" dirty="0"/>
              <a:t>कृत्यल्युटो बहुलम् 3.3.113</a:t>
            </a:r>
            <a:br>
              <a:rPr lang="sa-IN" dirty="0"/>
            </a:br>
            <a:r>
              <a:rPr lang="sa-IN" dirty="0"/>
              <a:t>वसेस्तव्यत् कर्तरि णिच्च (वार्तिकम्)</a:t>
            </a:r>
            <a:endParaRPr lang="en-US" dirty="0"/>
          </a:p>
        </p:txBody>
      </p:sp>
      <p:sp>
        <p:nvSpPr>
          <p:cNvPr id="3" name="Content Placeholder 2"/>
          <p:cNvSpPr>
            <a:spLocks noGrp="1"/>
          </p:cNvSpPr>
          <p:nvPr>
            <p:ph idx="1"/>
          </p:nvPr>
        </p:nvSpPr>
        <p:spPr>
          <a:xfrm>
            <a:off x="457200" y="2971800"/>
            <a:ext cx="8229600" cy="3154363"/>
          </a:xfrm>
        </p:spPr>
        <p:txBody>
          <a:bodyPr>
            <a:normAutofit fontScale="92500" lnSpcReduction="20000"/>
          </a:bodyPr>
          <a:lstStyle/>
          <a:p>
            <a:pPr algn="just"/>
            <a:r>
              <a:rPr lang="sa-IN" sz="2800" dirty="0"/>
              <a:t>बहुलं क्वचिदन्यकारकार्थे अपि कृत्यप्रत्ययः विधीयते शिष्टप्रयोगानुसारम्। यथा स्नानीयं चूर्णमित्यत्र करणार्थे , दानीयः विप्रः इत्यत्र च सम्प्रदानकारकार्थे अनीयर् भवति।</a:t>
            </a:r>
          </a:p>
          <a:p>
            <a:pPr algn="just"/>
            <a:r>
              <a:rPr lang="sa-IN" sz="2800" dirty="0"/>
              <a:t>क्वचित्प्रवृत्तिः क्वचिदप्रवृत्तिः क्वचिद्विभाषा क्वचिदन्यदेव।</a:t>
            </a:r>
          </a:p>
          <a:p>
            <a:pPr algn="just">
              <a:buNone/>
            </a:pPr>
            <a:r>
              <a:rPr lang="sa-IN" sz="2800" dirty="0"/>
              <a:t>विधेर्विधानं बहुधा समीक्ष्य चतुर्विधं बाहुलकं वदन्ति।।</a:t>
            </a:r>
          </a:p>
          <a:p>
            <a:pPr algn="just">
              <a:buNone/>
            </a:pPr>
            <a:endParaRPr lang="sa-IN" sz="2800" dirty="0"/>
          </a:p>
          <a:p>
            <a:pPr algn="just"/>
            <a:r>
              <a:rPr lang="sa-IN" sz="2800" dirty="0"/>
              <a:t>वस्- धातोः कर्तृवाच्ये तव्यत्प्रत्ययः भवति। वस्</a:t>
            </a:r>
            <a:r>
              <a:rPr lang="en-IN" sz="2800" dirty="0"/>
              <a:t>+</a:t>
            </a:r>
            <a:r>
              <a:rPr lang="sa-IN" sz="2800" dirty="0"/>
              <a:t>तव्यत्</a:t>
            </a:r>
            <a:r>
              <a:rPr lang="en-IN" sz="2800" dirty="0"/>
              <a:t>=</a:t>
            </a:r>
            <a:r>
              <a:rPr lang="sa-IN" sz="2800" dirty="0"/>
              <a:t> वास्तव्यः नाम निवासी।</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a-IN" dirty="0"/>
              <a:t>कृत्यप्रत्ययानां प्रकृतिः</a:t>
            </a:r>
            <a:endParaRPr lang="en-US" dirty="0"/>
          </a:p>
        </p:txBody>
      </p:sp>
      <p:sp>
        <p:nvSpPr>
          <p:cNvPr id="3" name="Content Placeholder 2"/>
          <p:cNvSpPr>
            <a:spLocks noGrp="1"/>
          </p:cNvSpPr>
          <p:nvPr>
            <p:ph idx="1"/>
          </p:nvPr>
        </p:nvSpPr>
        <p:spPr/>
        <p:txBody>
          <a:bodyPr/>
          <a:lstStyle/>
          <a:p>
            <a:endParaRPr lang="sa-IN" dirty="0"/>
          </a:p>
          <a:p>
            <a:pPr>
              <a:buNone/>
            </a:pPr>
            <a:endParaRPr lang="sa-IN" dirty="0"/>
          </a:p>
          <a:p>
            <a:r>
              <a:rPr lang="sa-IN" dirty="0"/>
              <a:t>समेषां कृत्यप्रत्ययानां प्रकृतिः धातुरेव प्रत्ययात् प्राक् धातोरेवोच्चारणात्।</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113</TotalTime>
  <Words>482</Words>
  <Application>Microsoft Office PowerPoint</Application>
  <PresentationFormat>On-screen Show (4:3)</PresentationFormat>
  <Paragraphs>68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Apex</vt:lpstr>
      <vt:lpstr>व्याकरणे कृत्यप्रत्ययः  डः अमृता-सिहिः अध्यापिका,संस्कृतविभागस्य आसाननगरमदनमोहनतर्कालङ्कारकलेज् इति महाविद्यालयस्य</vt:lpstr>
      <vt:lpstr>प्रत्ययः 3.1.1 परश्च 3.1.2</vt:lpstr>
      <vt:lpstr>प्रत्ययभेदाः</vt:lpstr>
      <vt:lpstr>कृत्प्रत्ययः  कृदतिङ् 3.1.93</vt:lpstr>
      <vt:lpstr>कृत्यप्रत्ययः कृत्याः 3.1.95 </vt:lpstr>
      <vt:lpstr>कृत्यभेदाः</vt:lpstr>
      <vt:lpstr>कृत्यप्रत्ययानामर्थः  तयोरेव कृत्यक्तखलर्थाः 3.4.70</vt:lpstr>
      <vt:lpstr>कृत्यप्रत्ययानां विशेषार्थः  कृत्यल्युटो बहुलम् 3.3.113 वसेस्तव्यत् कर्तरि णिच्च (वार्तिकम्)</vt:lpstr>
      <vt:lpstr>कृत्यप्रत्ययानां प्रकृतिः</vt:lpstr>
      <vt:lpstr>कृत्यप्रत्ययानां प्रकृतिविशेषः</vt:lpstr>
      <vt:lpstr>तव्यत् , तव्य , अनीयर्, केलिमर्</vt:lpstr>
      <vt:lpstr>यत्  1. अचो यत् 3.1.97 इति सूत्रेण अजन्तात् नाम स्वरवर्णान्तात् धातोः उत्सर्गतः यत्प्रत्ययः भवति। यथा- जि+यत् = जेयम्। एवं चेयमित्यादौ द्रष्टव्यम्।   2. अत्रेदं सावधानेन भाव्यं यत् ऋकारान्तात् धातोर्न यत्प्रत्ययः अपि तु ण्यदेव ऋहलोर्ण्यत् 3.1.124 इति  विशेषविधानात्। यथा- कृ+ण्यत् = कार्यम्।</vt:lpstr>
      <vt:lpstr>ण्यत्</vt:lpstr>
      <vt:lpstr>क्यप्</vt:lpstr>
      <vt:lpstr>कृत्यप्रत्ययान्तशब्दे लिङ्गव्यवस्था</vt:lpstr>
      <vt:lpstr>शुभमस्तु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व्याकरणे कृत्यप्रत्ययः</dc:title>
  <dc:creator>HP</dc:creator>
  <cp:lastModifiedBy>Unknown User</cp:lastModifiedBy>
  <cp:revision>26</cp:revision>
  <dcterms:created xsi:type="dcterms:W3CDTF">2006-08-16T00:00:00Z</dcterms:created>
  <dcterms:modified xsi:type="dcterms:W3CDTF">2021-09-03T15:27:57Z</dcterms:modified>
</cp:coreProperties>
</file>